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60" r:id="rId3"/>
    <p:sldId id="261" r:id="rId4"/>
    <p:sldId id="262" r:id="rId5"/>
    <p:sldId id="263" r:id="rId6"/>
    <p:sldId id="264" r:id="rId7"/>
    <p:sldId id="257" r:id="rId8"/>
    <p:sldId id="258" r:id="rId9"/>
    <p:sldId id="25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7/25/2022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7/25/2022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7/25/2022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7/25/2022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7/25/2022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hyperlink" Target="https://en.m.wikipedia.org/wiki/20th_century_in_literature" TargetMode="External" /><Relationship Id="rId2" Type="http://schemas.openxmlformats.org/officeDocument/2006/relationships/hyperlink" Target="https://en.m.wikipedia.org/wiki/W._B._Yeats#cite_note-1" TargetMode="External" /><Relationship Id="rId1" Type="http://schemas.openxmlformats.org/officeDocument/2006/relationships/slideLayout" Target="../slideLayouts/slideLayout2.xml" /><Relationship Id="rId5" Type="http://schemas.openxmlformats.org/officeDocument/2006/relationships/hyperlink" Target="https://en.m.wikipedia.org/wiki/Abbey_Theatre" TargetMode="External" /><Relationship Id="rId4" Type="http://schemas.openxmlformats.org/officeDocument/2006/relationships/hyperlink" Target="https://en.m.wikipedia.org/wiki/Irish_Literary_Revival" TargetMode="External" /></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Irish_Literary_Theatre" TargetMode="External" /><Relationship Id="rId2" Type="http://schemas.openxmlformats.org/officeDocument/2006/relationships/hyperlink" Target="https://en.m.wikipedia.org/wiki/Literary_realism" TargetMode="External" /><Relationship Id="rId1" Type="http://schemas.openxmlformats.org/officeDocument/2006/relationships/slideLayout" Target="../slideLayouts/slideLayout2.xml" /><Relationship Id="rId6" Type="http://schemas.openxmlformats.org/officeDocument/2006/relationships/hyperlink" Target="https://en.m.wikipedia.org/wiki/The_Tower_(poetry_collection)" TargetMode="External" /><Relationship Id="rId5" Type="http://schemas.openxmlformats.org/officeDocument/2006/relationships/hyperlink" Target="https://en.m.wikipedia.org/wiki/Nobel_Prize_in_Literature" TargetMode="External" /><Relationship Id="rId4" Type="http://schemas.openxmlformats.org/officeDocument/2006/relationships/hyperlink" Target="https://en.m.wikipedia.org/wiki/Ezra_Pound" TargetMode="External" /></Relationships>
</file>

<file path=ppt/slides/_rels/slide4.xml.rels><?xml version="1.0" encoding="UTF-8" standalone="yes"?>
<Relationships xmlns="http://schemas.openxmlformats.org/package/2006/relationships"><Relationship Id="rId3" Type="http://schemas.openxmlformats.org/officeDocument/2006/relationships/hyperlink" Target="https://en.m.wikipedia.org/wiki/Symbolist" TargetMode="External" /><Relationship Id="rId2" Type="http://schemas.openxmlformats.org/officeDocument/2006/relationships/hyperlink" Target="https://en.m.wikipedia.org/w/index.php?title=W._B._Yeats&amp;action=edit&amp;section=10" TargetMode="External" /><Relationship Id="rId1" Type="http://schemas.openxmlformats.org/officeDocument/2006/relationships/slideLayout" Target="../slideLayouts/slideLayout2.xml" /><Relationship Id="rId5" Type="http://schemas.openxmlformats.org/officeDocument/2006/relationships/hyperlink" Target="https://en.m.wikipedia.org/wiki/W._B._Yeats#cite_note-100" TargetMode="External" /><Relationship Id="rId4" Type="http://schemas.openxmlformats.org/officeDocument/2006/relationships/hyperlink" Target="https://en.m.wikipedia.org/wiki/W._B._Yeats#cite_note-99" TargetMode="Externa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4D21-3B3A-F24A-9B7E-814BC05C7EE4}"/>
              </a:ext>
            </a:extLst>
          </p:cNvPr>
          <p:cNvSpPr>
            <a:spLocks noGrp="1"/>
          </p:cNvSpPr>
          <p:nvPr>
            <p:ph type="ctrTitle"/>
          </p:nvPr>
        </p:nvSpPr>
        <p:spPr/>
        <p:txBody>
          <a:bodyPr/>
          <a:lstStyle/>
          <a:p>
            <a:r>
              <a:rPr lang="en-GB"/>
              <a:t>YEATS ‘POETRY</a:t>
            </a:r>
            <a:endParaRPr lang="en-US"/>
          </a:p>
        </p:txBody>
      </p:sp>
      <p:sp>
        <p:nvSpPr>
          <p:cNvPr id="3" name="Subtitle 2">
            <a:extLst>
              <a:ext uri="{FF2B5EF4-FFF2-40B4-BE49-F238E27FC236}">
                <a16:creationId xmlns:a16="http://schemas.microsoft.com/office/drawing/2014/main" id="{E455AB07-88AB-1840-B771-E24D0483B97C}"/>
              </a:ext>
            </a:extLst>
          </p:cNvPr>
          <p:cNvSpPr>
            <a:spLocks noGrp="1"/>
          </p:cNvSpPr>
          <p:nvPr>
            <p:ph type="subTitle" idx="1"/>
          </p:nvPr>
        </p:nvSpPr>
        <p:spPr/>
        <p:txBody>
          <a:bodyPr>
            <a:normAutofit fontScale="92500" lnSpcReduction="20000"/>
          </a:bodyPr>
          <a:lstStyle/>
          <a:p>
            <a:r>
              <a:rPr lang="en-GB"/>
              <a:t>MAII SEM PAPER V </a:t>
            </a:r>
          </a:p>
          <a:p>
            <a:r>
              <a:rPr lang="en-GB"/>
              <a:t>DEPARTMENT OF ENGLISH GOVT COLLEGE PAONTA SAHIB </a:t>
            </a:r>
            <a:endParaRPr lang="en-US"/>
          </a:p>
        </p:txBody>
      </p:sp>
    </p:spTree>
    <p:extLst>
      <p:ext uri="{BB962C8B-B14F-4D97-AF65-F5344CB8AC3E}">
        <p14:creationId xmlns:p14="http://schemas.microsoft.com/office/powerpoint/2010/main" val="1520698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CEBCF-D62F-7446-BD20-27D2A21CE8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83AA63-4300-0B4C-9943-224BF69E265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E4608F11-971F-934A-AACF-338E3F10EE67}"/>
              </a:ext>
            </a:extLst>
          </p:cNvPr>
          <p:cNvSpPr txBox="1"/>
          <p:nvPr/>
        </p:nvSpPr>
        <p:spPr>
          <a:xfrm>
            <a:off x="3046512" y="2551837"/>
            <a:ext cx="6098976" cy="1754326"/>
          </a:xfrm>
          <a:prstGeom prst="rect">
            <a:avLst/>
          </a:prstGeom>
          <a:noFill/>
        </p:spPr>
        <p:txBody>
          <a:bodyPr wrap="square">
            <a:spAutoFit/>
          </a:bodyPr>
          <a:lstStyle/>
          <a:p>
            <a:r>
              <a:rPr lang="en-GB" b="1" i="0">
                <a:solidFill>
                  <a:srgbClr val="202122"/>
                </a:solidFill>
                <a:effectLst/>
                <a:latin typeface="-apple-system"/>
              </a:rPr>
              <a:t>William Butler Yeats</a:t>
            </a:r>
            <a:r>
              <a:rPr lang="en-GB" b="0" i="0" u="none" strike="noStrike" baseline="30000">
                <a:solidFill>
                  <a:srgbClr val="6B4BA1"/>
                </a:solidFill>
                <a:effectLst/>
                <a:latin typeface="inherit"/>
                <a:hlinkClick r:id="rId2"/>
              </a:rPr>
              <a:t>[a]</a:t>
            </a:r>
            <a:r>
              <a:rPr lang="en-GB" b="0" i="0">
                <a:solidFill>
                  <a:srgbClr val="202122"/>
                </a:solidFill>
                <a:effectLst/>
                <a:latin typeface="-apple-system"/>
              </a:rPr>
              <a:t> (13 June 1865 – 28 January 1939) was an Irish poet, dramatist, writer and one of the foremost figures of </a:t>
            </a:r>
            <a:r>
              <a:rPr lang="en-GB" b="0" i="0" u="none" strike="noStrike">
                <a:solidFill>
                  <a:srgbClr val="6B4BA1"/>
                </a:solidFill>
                <a:effectLst/>
                <a:latin typeface="-apple-system"/>
                <a:hlinkClick r:id="rId3" tooltip="20th century in literature"/>
              </a:rPr>
              <a:t>20th-century literature</a:t>
            </a:r>
            <a:r>
              <a:rPr lang="en-GB" b="0" i="0">
                <a:solidFill>
                  <a:srgbClr val="202122"/>
                </a:solidFill>
                <a:effectLst/>
                <a:latin typeface="-apple-system"/>
              </a:rPr>
              <a:t>. He was a driving force behind the </a:t>
            </a:r>
            <a:r>
              <a:rPr lang="en-GB" b="0" i="0" u="none" strike="noStrike">
                <a:solidFill>
                  <a:srgbClr val="6B4BA1"/>
                </a:solidFill>
                <a:effectLst/>
                <a:latin typeface="-apple-system"/>
                <a:hlinkClick r:id="rId4" tooltip="Irish Literary Revival"/>
              </a:rPr>
              <a:t>Irish Literary Revival</a:t>
            </a:r>
            <a:r>
              <a:rPr lang="en-GB" b="0" i="0">
                <a:solidFill>
                  <a:srgbClr val="202122"/>
                </a:solidFill>
                <a:effectLst/>
                <a:latin typeface="-apple-system"/>
              </a:rPr>
              <a:t> and became a pillar of the Irish literary establishment who helped to found the </a:t>
            </a:r>
            <a:r>
              <a:rPr lang="en-GB" b="0" i="0" u="none" strike="noStrike">
                <a:solidFill>
                  <a:srgbClr val="6B4BA1"/>
                </a:solidFill>
                <a:effectLst/>
                <a:latin typeface="-apple-system"/>
                <a:hlinkClick r:id="rId5" tooltip="Abbey Theatre"/>
              </a:rPr>
              <a:t>Abbey Theatre</a:t>
            </a:r>
            <a:r>
              <a:rPr lang="en-GB" b="0" i="0">
                <a:solidFill>
                  <a:srgbClr val="202122"/>
                </a:solidFill>
                <a:effectLst/>
                <a:latin typeface="-apple-system"/>
              </a:rPr>
              <a:t>. In his later years he serve</a:t>
            </a:r>
            <a:endParaRPr lang="en-US"/>
          </a:p>
        </p:txBody>
      </p:sp>
    </p:spTree>
    <p:extLst>
      <p:ext uri="{BB962C8B-B14F-4D97-AF65-F5344CB8AC3E}">
        <p14:creationId xmlns:p14="http://schemas.microsoft.com/office/powerpoint/2010/main" val="39541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13F8-6B1B-C546-9066-B5CEA604B7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C28A18-1C54-8A44-95B1-CEFE4F26991D}"/>
              </a:ext>
            </a:extLst>
          </p:cNvPr>
          <p:cNvSpPr>
            <a:spLocks noGrp="1"/>
          </p:cNvSpPr>
          <p:nvPr>
            <p:ph idx="1"/>
          </p:nvPr>
        </p:nvSpPr>
        <p:spPr/>
        <p:txBody>
          <a:bodyPr/>
          <a:lstStyle/>
          <a:p>
            <a:pPr fontAlgn="base"/>
            <a:r>
              <a:rPr lang="en-GB">
                <a:effectLst/>
                <a:latin typeface="inherit"/>
              </a:rPr>
              <a:t>From 1900 his poetry grew more physical, </a:t>
            </a:r>
            <a:r>
              <a:rPr lang="en-GB" u="none" strike="noStrike">
                <a:solidFill>
                  <a:srgbClr val="6B4BA1"/>
                </a:solidFill>
                <a:effectLst/>
                <a:latin typeface="inherit"/>
                <a:hlinkClick r:id="rId2" tooltip="Literary realism"/>
              </a:rPr>
              <a:t>realistic</a:t>
            </a:r>
            <a:r>
              <a:rPr lang="en-GB">
                <a:effectLst/>
                <a:latin typeface="inherit"/>
              </a:rPr>
              <a:t> and politicised. He moved away from the transcendental beliefs of his youth, though he remained preoccupied with some elements including cyclical theories of life. He had become the chief playwright for the </a:t>
            </a:r>
            <a:r>
              <a:rPr lang="en-GB" u="none" strike="noStrike">
                <a:solidFill>
                  <a:srgbClr val="6B4BA1"/>
                </a:solidFill>
                <a:effectLst/>
                <a:latin typeface="inherit"/>
                <a:hlinkClick r:id="rId3" tooltip="Irish Literary Theatre"/>
              </a:rPr>
              <a:t>Irish Literary Theatre</a:t>
            </a:r>
            <a:r>
              <a:rPr lang="en-GB">
                <a:effectLst/>
                <a:latin typeface="inherit"/>
              </a:rPr>
              <a:t> in 1894, and early on promoted younger poets such as </a:t>
            </a:r>
            <a:r>
              <a:rPr lang="en-GB" u="none" strike="noStrike">
                <a:solidFill>
                  <a:srgbClr val="6B4BA1"/>
                </a:solidFill>
                <a:effectLst/>
                <a:latin typeface="inherit"/>
                <a:hlinkClick r:id="rId4" tooltip="Ezra Pound"/>
              </a:rPr>
              <a:t>Ezra Pound</a:t>
            </a:r>
            <a:r>
              <a:rPr lang="en-GB">
                <a:effectLst/>
                <a:latin typeface="inherit"/>
              </a:rPr>
              <a:t>. Yeats was awarded the </a:t>
            </a:r>
            <a:r>
              <a:rPr lang="en-GB" u="none" strike="noStrike">
                <a:solidFill>
                  <a:srgbClr val="6B4BA1"/>
                </a:solidFill>
                <a:effectLst/>
                <a:latin typeface="inherit"/>
                <a:hlinkClick r:id="rId5" tooltip="Nobel Prize in Literature"/>
              </a:rPr>
              <a:t>Nobel Prize in Literature</a:t>
            </a:r>
            <a:r>
              <a:rPr lang="en-GB">
                <a:effectLst/>
                <a:latin typeface="inherit"/>
              </a:rPr>
              <a:t> in 1923. His major later works include 1928's </a:t>
            </a:r>
            <a:r>
              <a:rPr lang="en-GB" i="1" u="none" strike="noStrike">
                <a:solidFill>
                  <a:srgbClr val="6B4BA1"/>
                </a:solidFill>
                <a:effectLst/>
                <a:latin typeface="inherit"/>
                <a:hlinkClick r:id="rId6" tooltip="The Tower (poetry collection)"/>
              </a:rPr>
              <a:t>The Tower</a:t>
            </a:r>
            <a:r>
              <a:rPr lang="en-GB">
                <a:effectLst/>
                <a:latin typeface="inherit"/>
              </a:rPr>
              <a:t> and </a:t>
            </a:r>
            <a:r>
              <a:rPr lang="en-GB" i="1">
                <a:effectLst/>
                <a:latin typeface="inherit"/>
              </a:rPr>
              <a:t>Words for Music Perhaps and Other Poems</a:t>
            </a:r>
            <a:r>
              <a:rPr lang="en-GB">
                <a:effectLst/>
                <a:latin typeface="inherit"/>
              </a:rPr>
              <a:t>, published in 1932.</a:t>
            </a:r>
          </a:p>
          <a:p>
            <a:br>
              <a:rPr lang="en-GB" b="1" i="0">
                <a:solidFill>
                  <a:srgbClr val="202122"/>
                </a:solidFill>
                <a:effectLst/>
                <a:latin typeface="Linux Libertine"/>
              </a:rPr>
            </a:br>
            <a:endParaRPr lang="en-US"/>
          </a:p>
        </p:txBody>
      </p:sp>
    </p:spTree>
    <p:extLst>
      <p:ext uri="{BB962C8B-B14F-4D97-AF65-F5344CB8AC3E}">
        <p14:creationId xmlns:p14="http://schemas.microsoft.com/office/powerpoint/2010/main" val="3698699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9B66-0E84-F949-882C-1EB7969891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229082-8883-CE4A-B4BF-316C148941CE}"/>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09E9126-4903-1B4B-939A-288B76258805}"/>
              </a:ext>
            </a:extLst>
          </p:cNvPr>
          <p:cNvSpPr txBox="1"/>
          <p:nvPr/>
        </p:nvSpPr>
        <p:spPr>
          <a:xfrm>
            <a:off x="3046512" y="2136338"/>
            <a:ext cx="6098976" cy="2585323"/>
          </a:xfrm>
          <a:prstGeom prst="rect">
            <a:avLst/>
          </a:prstGeom>
          <a:noFill/>
        </p:spPr>
        <p:txBody>
          <a:bodyPr wrap="square">
            <a:spAutoFit/>
          </a:bodyPr>
          <a:lstStyle/>
          <a:p>
            <a:pPr algn="l" fontAlgn="base"/>
            <a:r>
              <a:rPr lang="en-GB" b="1" i="0">
                <a:solidFill>
                  <a:srgbClr val="202122"/>
                </a:solidFill>
                <a:effectLst/>
                <a:latin typeface="inherit"/>
              </a:rPr>
              <a:t>Style</a:t>
            </a:r>
            <a:r>
              <a:rPr lang="en-GB" b="1" i="0" u="none" strike="noStrike">
                <a:solidFill>
                  <a:srgbClr val="202122"/>
                </a:solidFill>
                <a:effectLst/>
                <a:latin typeface="inherit"/>
                <a:hlinkClick r:id="rId2" tooltip="Edit section: Style"/>
              </a:rPr>
              <a:t>Edit</a:t>
            </a:r>
            <a:endParaRPr lang="en-GB" b="1" i="0">
              <a:solidFill>
                <a:srgbClr val="202122"/>
              </a:solidFill>
              <a:effectLst/>
              <a:latin typeface="Linux Libertine"/>
            </a:endParaRPr>
          </a:p>
          <a:p>
            <a:pPr fontAlgn="base"/>
            <a:r>
              <a:rPr lang="en-GB">
                <a:effectLst/>
                <a:latin typeface="inherit"/>
              </a:rPr>
              <a:t>Yeats is considered one of the key twentieth-century English-language poets. He was a </a:t>
            </a:r>
            <a:r>
              <a:rPr lang="en-GB" u="none" strike="noStrike">
                <a:solidFill>
                  <a:srgbClr val="6B4BA1"/>
                </a:solidFill>
                <a:effectLst/>
                <a:latin typeface="inherit"/>
                <a:hlinkClick r:id="rId3" tooltip="Symbolist"/>
              </a:rPr>
              <a:t>Symbolist</a:t>
            </a:r>
            <a:r>
              <a:rPr lang="en-GB">
                <a:effectLst/>
                <a:latin typeface="inherit"/>
              </a:rPr>
              <a:t> poet, using allusive imagery and symbolic structures throughout his career. He chose words and assembled them so that, in addition to a particular meaning, they suggest abstract thoughts that may seem more significant and resonant. His use of symbols</a:t>
            </a:r>
            <a:r>
              <a:rPr lang="en-GB" b="0" i="0" u="none" strike="noStrike" baseline="30000">
                <a:solidFill>
                  <a:srgbClr val="6B4BA1"/>
                </a:solidFill>
                <a:effectLst/>
                <a:latin typeface="inherit"/>
                <a:hlinkClick r:id="rId4"/>
              </a:rPr>
              <a:t>[96]</a:t>
            </a:r>
            <a:r>
              <a:rPr lang="en-GB">
                <a:effectLst/>
                <a:latin typeface="inherit"/>
              </a:rPr>
              <a:t> is usually something physical that is both itself and a suggestion of other, perhaps immaterial, timeless qualities.</a:t>
            </a:r>
            <a:r>
              <a:rPr lang="en-GB" b="0" i="0" u="none" strike="noStrike" baseline="30000">
                <a:solidFill>
                  <a:srgbClr val="6B4BA1"/>
                </a:solidFill>
                <a:effectLst/>
                <a:latin typeface="inherit"/>
                <a:hlinkClick r:id="rId5"/>
              </a:rPr>
              <a:t>[97]</a:t>
            </a:r>
            <a:endParaRPr lang="en-GB">
              <a:effectLst/>
              <a:latin typeface="inherit"/>
            </a:endParaRPr>
          </a:p>
        </p:txBody>
      </p:sp>
    </p:spTree>
    <p:extLst>
      <p:ext uri="{BB962C8B-B14F-4D97-AF65-F5344CB8AC3E}">
        <p14:creationId xmlns:p14="http://schemas.microsoft.com/office/powerpoint/2010/main" val="1082329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93C6-FD90-8B4B-A5DF-506B26F32E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9B7AB0-0227-F349-8303-42BD2B4ADAD4}"/>
              </a:ext>
            </a:extLst>
          </p:cNvPr>
          <p:cNvSpPr>
            <a:spLocks noGrp="1"/>
          </p:cNvSpPr>
          <p:nvPr>
            <p:ph idx="1"/>
          </p:nvPr>
        </p:nvSpPr>
        <p:spPr/>
        <p:txBody>
          <a:bodyPr/>
          <a:lstStyle/>
          <a:p>
            <a:r>
              <a:rPr lang="en-GB" b="0" i="0">
                <a:solidFill>
                  <a:srgbClr val="4D5156"/>
                </a:solidFill>
                <a:effectLst/>
                <a:latin typeface="Roboto"/>
              </a:rPr>
              <a:t>THEMES </a:t>
            </a:r>
          </a:p>
          <a:p>
            <a:endParaRPr lang="en-GB">
              <a:solidFill>
                <a:srgbClr val="4D5156"/>
              </a:solidFill>
              <a:latin typeface="Roboto"/>
            </a:endParaRPr>
          </a:p>
          <a:p>
            <a:r>
              <a:rPr lang="en-GB" b="0" i="0">
                <a:solidFill>
                  <a:srgbClr val="4D5156"/>
                </a:solidFill>
                <a:effectLst/>
                <a:latin typeface="Roboto"/>
              </a:rPr>
              <a:t>his themes cover such wide ranging areas as </a:t>
            </a:r>
            <a:r>
              <a:rPr lang="en-GB" b="1" i="0">
                <a:solidFill>
                  <a:srgbClr val="4D5156"/>
                </a:solidFill>
                <a:effectLst/>
                <a:latin typeface="Roboto"/>
              </a:rPr>
              <a:t>love, politics, old- age art, aristocracy, violence and prophecy, history myth, courtesy hatred, innocence, anarchy and nostalgia</a:t>
            </a:r>
          </a:p>
          <a:p>
            <a:r>
              <a:rPr lang="en-GB" b="1">
                <a:solidFill>
                  <a:srgbClr val="4D5156"/>
                </a:solidFill>
                <a:latin typeface="Roboto"/>
              </a:rPr>
              <a:t>symbols</a:t>
            </a:r>
          </a:p>
          <a:p>
            <a:r>
              <a:rPr lang="en-GB" b="0" i="0">
                <a:solidFill>
                  <a:srgbClr val="4D5156"/>
                </a:solidFill>
                <a:effectLst/>
                <a:latin typeface="Roboto"/>
              </a:rPr>
              <a:t>The major symbols: W. B. Yeats used a number of symbols in his poetry. among these symbols the major symbols are- </a:t>
            </a:r>
            <a:r>
              <a:rPr lang="en-GB" b="1" i="0">
                <a:solidFill>
                  <a:srgbClr val="4D5156"/>
                </a:solidFill>
                <a:effectLst/>
                <a:latin typeface="Roboto"/>
              </a:rPr>
              <a:t>the rose, the tower, the gyre, the wheel, the sword, the sea, the bird, the tree, the sun, the moon, the gold, the silver, the earth, the water, the air and the fire</a:t>
            </a:r>
            <a:r>
              <a:rPr lang="en-GB" b="0" i="0">
                <a:solidFill>
                  <a:srgbClr val="4D5156"/>
                </a:solidFill>
                <a:effectLst/>
                <a:latin typeface="Roboto"/>
              </a:rPr>
              <a:t>.</a:t>
            </a:r>
            <a:endParaRPr lang="en-US"/>
          </a:p>
        </p:txBody>
      </p:sp>
    </p:spTree>
    <p:extLst>
      <p:ext uri="{BB962C8B-B14F-4D97-AF65-F5344CB8AC3E}">
        <p14:creationId xmlns:p14="http://schemas.microsoft.com/office/powerpoint/2010/main" val="398748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73569-9DE3-1846-924D-697F72B63A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CC5241-C41E-BD47-9573-F7FAD9214AC0}"/>
              </a:ext>
            </a:extLst>
          </p:cNvPr>
          <p:cNvSpPr>
            <a:spLocks noGrp="1"/>
          </p:cNvSpPr>
          <p:nvPr>
            <p:ph idx="1"/>
          </p:nvPr>
        </p:nvSpPr>
        <p:spPr/>
        <p:txBody>
          <a:bodyPr>
            <a:normAutofit/>
          </a:bodyPr>
          <a:lstStyle/>
          <a:p>
            <a:endParaRPr lang="en-GB" sz="6000"/>
          </a:p>
          <a:p>
            <a:r>
              <a:rPr lang="en-GB" sz="6000"/>
              <a:t>         Thank You </a:t>
            </a:r>
            <a:endParaRPr lang="en-US" sz="6000"/>
          </a:p>
        </p:txBody>
      </p:sp>
    </p:spTree>
    <p:extLst>
      <p:ext uri="{BB962C8B-B14F-4D97-AF65-F5344CB8AC3E}">
        <p14:creationId xmlns:p14="http://schemas.microsoft.com/office/powerpoint/2010/main" val="322898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BF61-F1FA-F943-9B76-7C12A29BCE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256C915-F945-6848-BD62-54FABB1BCFBB}"/>
              </a:ext>
            </a:extLst>
          </p:cNvPr>
          <p:cNvSpPr>
            <a:spLocks noGrp="1"/>
          </p:cNvSpPr>
          <p:nvPr>
            <p:ph idx="1"/>
          </p:nvPr>
        </p:nvSpPr>
        <p:spPr/>
        <p:txBody>
          <a:bodyPr/>
          <a:lstStyle/>
          <a:p>
            <a:r>
              <a:rPr lang="en-GB" b="0" i="0">
                <a:solidFill>
                  <a:srgbClr val="000000"/>
                </a:solidFill>
                <a:effectLst/>
                <a:latin typeface="Arial" panose="020B0604020202020204" pitchFamily="34" charset="0"/>
              </a:rPr>
              <a:t>Outline of Yeatss PoemsYeatss Romantic Legacy</a:t>
            </a:r>
          </a:p>
          <a:p>
            <a:r>
              <a:rPr lang="en-GB" b="0" i="0">
                <a:solidFill>
                  <a:srgbClr val="000000"/>
                </a:solidFill>
                <a:effectLst/>
                <a:latin typeface="Arial" panose="020B0604020202020204" pitchFamily="34" charset="0"/>
              </a:rPr>
              <a:t>Ys Concern with Mortality</a:t>
            </a:r>
          </a:p>
          <a:p>
            <a:r>
              <a:rPr lang="en-GB" b="0" i="0">
                <a:solidFill>
                  <a:srgbClr val="000000"/>
                </a:solidFill>
                <a:effectLst/>
                <a:latin typeface="Arial" panose="020B0604020202020204" pitchFamily="34" charset="0"/>
              </a:rPr>
              <a:t>Ys Concept of Antinomies</a:t>
            </a:r>
          </a:p>
          <a:p>
            <a:r>
              <a:rPr lang="en-GB" b="0" i="0">
                <a:solidFill>
                  <a:srgbClr val="000000"/>
                </a:solidFill>
                <a:effectLst/>
                <a:latin typeface="Arial" panose="020B0604020202020204" pitchFamily="34" charset="0"/>
              </a:rPr>
              <a:t>Yeatss Use of Myth</a:t>
            </a:r>
          </a:p>
          <a:p>
            <a:r>
              <a:rPr lang="en-GB" b="0" i="0">
                <a:solidFill>
                  <a:srgbClr val="000000"/>
                </a:solidFill>
                <a:effectLst/>
                <a:latin typeface="Arial" panose="020B0604020202020204" pitchFamily="34" charset="0"/>
              </a:rPr>
              <a:t>Yeats on Art</a:t>
            </a:r>
          </a:p>
          <a:p>
            <a:br>
              <a:rPr lang="en-GB"/>
            </a:br>
            <a:endParaRPr lang="en-US"/>
          </a:p>
        </p:txBody>
      </p:sp>
    </p:spTree>
    <p:extLst>
      <p:ext uri="{BB962C8B-B14F-4D97-AF65-F5344CB8AC3E}">
        <p14:creationId xmlns:p14="http://schemas.microsoft.com/office/powerpoint/2010/main" val="3822140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4D2A-2C48-814C-BAD9-C38306726D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CCBFDD-EF43-5A44-817A-F3F9F34844C3}"/>
              </a:ext>
            </a:extLst>
          </p:cNvPr>
          <p:cNvSpPr>
            <a:spLocks noGrp="1"/>
          </p:cNvSpPr>
          <p:nvPr>
            <p:ph idx="1"/>
          </p:nvPr>
        </p:nvSpPr>
        <p:spPr/>
        <p:txBody>
          <a:bodyPr>
            <a:normAutofit fontScale="92500" lnSpcReduction="20000"/>
          </a:bodyPr>
          <a:lstStyle/>
          <a:p>
            <a:r>
              <a:rPr lang="en-GB" b="0" i="0">
                <a:solidFill>
                  <a:srgbClr val="000000"/>
                </a:solidFill>
                <a:effectLst/>
                <a:latin typeface="Arial" panose="020B0604020202020204" pitchFamily="34" charset="0"/>
              </a:rPr>
              <a:t>Romanticism A major characteristic of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Modern period (see next slide)</a:t>
            </a:r>
          </a:p>
          <a:p>
            <a:r>
              <a:rPr lang="en-GB" b="0" i="0">
                <a:solidFill>
                  <a:srgbClr val="000000"/>
                </a:solidFill>
                <a:effectLst/>
                <a:latin typeface="Arial" panose="020B0604020202020204" pitchFamily="34" charset="0"/>
              </a:rPr>
              <a:t>18th century and Victorian Reason gt imagination</a:t>
            </a:r>
          </a:p>
          <a:p>
            <a:r>
              <a:rPr lang="en-GB" b="0" i="0">
                <a:solidFill>
                  <a:srgbClr val="000000"/>
                </a:solidFill>
                <a:effectLst/>
                <a:latin typeface="Arial" panose="020B0604020202020204" pitchFamily="34" charset="0"/>
              </a:rPr>
              <a:t>Romanticism and Modernism Imagination gt reason</a:t>
            </a:r>
          </a:p>
          <a:p>
            <a:r>
              <a:rPr lang="en-GB" b="0" i="0">
                <a:solidFill>
                  <a:srgbClr val="000000"/>
                </a:solidFill>
                <a:effectLst/>
                <a:latin typeface="Arial" panose="020B0604020202020204" pitchFamily="34" charset="0"/>
              </a:rPr>
              <a:t>Irish nationalismCeltic revival, esp. in theater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(somewhat like the emphasis on the primitive)</a:t>
            </a:r>
          </a:p>
          <a:p>
            <a:r>
              <a:rPr lang="en-GB" b="0" i="0">
                <a:solidFill>
                  <a:srgbClr val="000000"/>
                </a:solidFill>
                <a:effectLst/>
                <a:latin typeface="Arial" panose="020B0604020202020204" pitchFamily="34" charset="0"/>
              </a:rPr>
              <a:t>Used a variety of myths Christian, classical,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his own like Blake, private myth-making</a:t>
            </a:r>
          </a:p>
          <a:p>
            <a:r>
              <a:rPr lang="en-GB" b="0" i="0">
                <a:solidFill>
                  <a:srgbClr val="000000"/>
                </a:solidFill>
                <a:effectLst/>
                <a:latin typeface="Arial" panose="020B0604020202020204" pitchFamily="34" charset="0"/>
              </a:rPr>
              <a:t>Maud Gonnethe woman who got away</a:t>
            </a:r>
          </a:p>
          <a:p>
            <a:r>
              <a:rPr lang="en-GB" b="0" i="0">
                <a:solidFill>
                  <a:srgbClr val="000000"/>
                </a:solidFill>
                <a:effectLst/>
                <a:latin typeface="Arial" panose="020B0604020202020204" pitchFamily="34" charset="0"/>
              </a:rPr>
              <a:t>Terms antinomies, gyres</a:t>
            </a:r>
          </a:p>
          <a:p>
            <a:r>
              <a:rPr lang="en-GB" b="0" i="0">
                <a:solidFill>
                  <a:srgbClr val="000000"/>
                </a:solidFill>
                <a:effectLst/>
                <a:latin typeface="Arial" panose="020B0604020202020204" pitchFamily="34" charset="0"/>
              </a:rPr>
              <a:t>Important themes art, aging, sexuality</a:t>
            </a:r>
          </a:p>
          <a:p>
            <a:br>
              <a:rPr lang="en-GB"/>
            </a:br>
            <a:endParaRPr lang="en-US"/>
          </a:p>
        </p:txBody>
      </p:sp>
    </p:spTree>
    <p:extLst>
      <p:ext uri="{BB962C8B-B14F-4D97-AF65-F5344CB8AC3E}">
        <p14:creationId xmlns:p14="http://schemas.microsoft.com/office/powerpoint/2010/main" val="108910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7002-03A3-0B49-9681-A9AD9B9C10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B7043B-2DFA-564F-A318-9FB2D09C540A}"/>
              </a:ext>
            </a:extLst>
          </p:cNvPr>
          <p:cNvSpPr>
            <a:spLocks noGrp="1"/>
          </p:cNvSpPr>
          <p:nvPr>
            <p:ph idx="1"/>
          </p:nvPr>
        </p:nvSpPr>
        <p:spPr>
          <a:xfrm>
            <a:off x="1066800" y="2014194"/>
            <a:ext cx="10058400" cy="3931920"/>
          </a:xfrm>
        </p:spPr>
        <p:txBody>
          <a:bodyPr/>
          <a:lstStyle/>
          <a:p>
            <a:r>
              <a:rPr lang="en-GB" b="0" i="0">
                <a:solidFill>
                  <a:srgbClr val="353535"/>
                </a:solidFill>
                <a:effectLst/>
                <a:latin typeface="Georgia" panose="02040502050405020303" pitchFamily="18" charset="0"/>
              </a:rPr>
              <a:t>W. B. Yeats (1865-1939) was a prolific Irish poet, but what were his best poems? It’s going to prove difficult to restrict our choices to just ten of Yeats’s greatest poems, as there are bound to be notable absences from our list. Nevertheless, all ten of the poems listed here give an insight into the most prevalent themes of Yeats’s poetry.</a:t>
            </a:r>
            <a:endParaRPr lang="en-US"/>
          </a:p>
        </p:txBody>
      </p:sp>
    </p:spTree>
    <p:extLst>
      <p:ext uri="{BB962C8B-B14F-4D97-AF65-F5344CB8AC3E}">
        <p14:creationId xmlns:p14="http://schemas.microsoft.com/office/powerpoint/2010/main" val="34824984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Savon</vt:lpstr>
      <vt:lpstr>YEATS ‘POETRY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YEATS ‘POETRY</dc:title>
  <dc:creator>Unknown User</dc:creator>
  <cp:lastModifiedBy>Unknown User</cp:lastModifiedBy>
  <cp:revision>2</cp:revision>
  <dcterms:created xsi:type="dcterms:W3CDTF">2022-07-24T20:58:12Z</dcterms:created>
  <dcterms:modified xsi:type="dcterms:W3CDTF">2022-07-24T21:11:54Z</dcterms:modified>
</cp:coreProperties>
</file>